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20" r:id="rId2"/>
  </p:sldMasterIdLst>
  <p:notesMasterIdLst>
    <p:notesMasterId r:id="rId28"/>
  </p:notesMasterIdLst>
  <p:sldIdLst>
    <p:sldId id="372" r:id="rId3"/>
    <p:sldId id="517" r:id="rId4"/>
    <p:sldId id="487" r:id="rId5"/>
    <p:sldId id="538" r:id="rId6"/>
    <p:sldId id="540" r:id="rId7"/>
    <p:sldId id="541" r:id="rId8"/>
    <p:sldId id="542" r:id="rId9"/>
    <p:sldId id="543" r:id="rId10"/>
    <p:sldId id="544" r:id="rId11"/>
    <p:sldId id="496" r:id="rId12"/>
    <p:sldId id="375" r:id="rId13"/>
    <p:sldId id="520" r:id="rId14"/>
    <p:sldId id="525" r:id="rId15"/>
    <p:sldId id="545" r:id="rId16"/>
    <p:sldId id="546" r:id="rId17"/>
    <p:sldId id="547" r:id="rId18"/>
    <p:sldId id="548" r:id="rId19"/>
    <p:sldId id="549" r:id="rId20"/>
    <p:sldId id="550" r:id="rId21"/>
    <p:sldId id="497" r:id="rId22"/>
    <p:sldId id="498" r:id="rId23"/>
    <p:sldId id="529" r:id="rId24"/>
    <p:sldId id="551" r:id="rId25"/>
    <p:sldId id="552" r:id="rId26"/>
    <p:sldId id="51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72B9504-7490-1E4A-B686-D682B9A87D89}">
          <p14:sldIdLst>
            <p14:sldId id="372"/>
            <p14:sldId id="517"/>
            <p14:sldId id="487"/>
            <p14:sldId id="538"/>
            <p14:sldId id="540"/>
            <p14:sldId id="541"/>
            <p14:sldId id="542"/>
            <p14:sldId id="543"/>
            <p14:sldId id="544"/>
            <p14:sldId id="496"/>
            <p14:sldId id="375"/>
            <p14:sldId id="520"/>
            <p14:sldId id="525"/>
            <p14:sldId id="545"/>
            <p14:sldId id="546"/>
            <p14:sldId id="547"/>
            <p14:sldId id="548"/>
            <p14:sldId id="549"/>
            <p14:sldId id="550"/>
            <p14:sldId id="497"/>
            <p14:sldId id="498"/>
            <p14:sldId id="529"/>
            <p14:sldId id="551"/>
            <p14:sldId id="552"/>
            <p14:sldId id="512"/>
          </p14:sldIdLst>
        </p14:section>
        <p14:section name="无标题节" id="{C0D38CF4-8BA6-304B-9FB1-51C709B4D38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721"/>
  </p:normalViewPr>
  <p:slideViewPr>
    <p:cSldViewPr snapToGrid="0" snapToObjects="1">
      <p:cViewPr varScale="1">
        <p:scale>
          <a:sx n="102" d="100"/>
          <a:sy n="102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94221-5D28-8446-B6F5-C6B1AB9E2686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14B94-623A-3F49-8219-F16D527F6F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2893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www.idc.com</a:t>
            </a:r>
            <a:r>
              <a:rPr lang="en-US" dirty="0"/>
              <a:t>/</a:t>
            </a:r>
            <a:r>
              <a:rPr lang="en-US" dirty="0" err="1"/>
              <a:t>getdoc.jsp?containerId</a:t>
            </a:r>
            <a:r>
              <a:rPr lang="en-US" dirty="0"/>
              <a:t>=prUS48414121</a:t>
            </a:r>
          </a:p>
          <a:p>
            <a:endParaRPr lang="en-US" dirty="0"/>
          </a:p>
          <a:p>
            <a:r>
              <a:rPr lang="en-US" dirty="0"/>
              <a:t>Might try a bottoms up approach, there are xx number of companies in molecular simulations, here is why we can help them</a:t>
            </a:r>
          </a:p>
          <a:p>
            <a:r>
              <a:rPr lang="en-US" dirty="0"/>
              <a:t>Who are the people working on them, who could be buyers and users in the company (</a:t>
            </a:r>
            <a:r>
              <a:rPr lang="en-US" dirty="0" err="1"/>
              <a:t>crunchbase</a:t>
            </a:r>
            <a:r>
              <a:rPr lang="en-US" dirty="0"/>
              <a:t>, pitchbook, IBIS provides research on different industries) </a:t>
            </a:r>
          </a:p>
          <a:p>
            <a:r>
              <a:rPr lang="en-US" dirty="0"/>
              <a:t>What </a:t>
            </a:r>
            <a:r>
              <a:rPr lang="en-US" dirty="0" err="1"/>
              <a:t>startsup</a:t>
            </a:r>
            <a:r>
              <a:rPr lang="en-US" dirty="0"/>
              <a:t> are catering to the pharma industry, finance industry. </a:t>
            </a:r>
          </a:p>
          <a:p>
            <a:r>
              <a:rPr lang="en-US" dirty="0"/>
              <a:t>Define our market within the problem instead of the industry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9906-A6A5-DA41-BA22-7BE7E0C631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9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773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540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2093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8215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04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1689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2098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0649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542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1355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213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091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C9F86-4EA9-9943-A34E-5BE34B2F4318}" type="datetimeFigureOut">
              <a:rPr kumimoji="1" lang="zh-CN" altLang="en-US" smtClean="0"/>
              <a:t>2022/6/15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32129-82DB-4D44-A67E-0FFA5918EE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30897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tiff"/><Relationship Id="rId7" Type="http://schemas.openxmlformats.org/officeDocument/2006/relationships/image" Target="../media/image41.emf"/><Relationship Id="rId8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Relationship Id="rId3" Type="http://schemas.openxmlformats.org/officeDocument/2006/relationships/image" Target="../media/image4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7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4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13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809758" y="99912"/>
            <a:ext cx="60195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b="1" dirty="0"/>
              <a:t>Lectures on</a:t>
            </a:r>
          </a:p>
          <a:p>
            <a:pPr algn="ctr"/>
            <a:r>
              <a:rPr kumimoji="1" lang="en-US" altLang="zh-CN" sz="3600" b="1" dirty="0"/>
              <a:t>Quantum Machine Learning</a:t>
            </a:r>
            <a:endParaRPr kumimoji="1" lang="zh-CN" altLang="en-US" sz="36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3237470" y="6085709"/>
            <a:ext cx="677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Junyu Liu 2022 @ Argonne Lab</a:t>
            </a:r>
            <a:endParaRPr kumimoji="1" lang="zh-CN" altLang="en-US" sz="2800" b="1" dirty="0"/>
          </a:p>
        </p:txBody>
      </p:sp>
      <p:pic>
        <p:nvPicPr>
          <p:cNvPr id="1026" name="Picture 2" descr="University of Chicago - Wikipedia">
            <a:extLst>
              <a:ext uri="{FF2B5EF4-FFF2-40B4-BE49-F238E27FC236}">
                <a16:creationId xmlns:a16="http://schemas.microsoft.com/office/drawing/2014/main" xmlns="" id="{09463914-1684-4F92-8B58-6EEA03C94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460" y="1713199"/>
            <a:ext cx="1274744" cy="161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ECE3B9E-2F68-468F-9752-3C9B62F02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4544" y="1941000"/>
            <a:ext cx="2140040" cy="85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RTNERS &amp;gt; | Duality">
            <a:extLst>
              <a:ext uri="{FF2B5EF4-FFF2-40B4-BE49-F238E27FC236}">
                <a16:creationId xmlns:a16="http://schemas.microsoft.com/office/drawing/2014/main" xmlns="" id="{605B8FB8-B9F8-4F68-8202-189027E95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0098" y="1087598"/>
            <a:ext cx="2479195" cy="247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14AC1FD6-AEC3-44C7-9A2A-F7A51DB302B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366" y="1713199"/>
            <a:ext cx="2028239" cy="1419119"/>
          </a:xfrm>
          <a:prstGeom prst="rect">
            <a:avLst/>
          </a:prstGeom>
        </p:spPr>
      </p:pic>
      <p:pic>
        <p:nvPicPr>
          <p:cNvPr id="1034" name="Picture 10" descr="Home | Pritzker School of Molecular Engineering | The University of Chicago">
            <a:extLst>
              <a:ext uri="{FF2B5EF4-FFF2-40B4-BE49-F238E27FC236}">
                <a16:creationId xmlns:a16="http://schemas.microsoft.com/office/drawing/2014/main" xmlns="" id="{E494B83A-FC0D-4A1D-BD70-58EF3E56B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2097" y="1278728"/>
            <a:ext cx="2288065" cy="228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ome | Pritzker School of Molecular Engineering | The University of Chicago">
            <a:extLst>
              <a:ext uri="{FF2B5EF4-FFF2-40B4-BE49-F238E27FC236}">
                <a16:creationId xmlns:a16="http://schemas.microsoft.com/office/drawing/2014/main" xmlns="" id="{E494B83A-FC0D-4A1D-BD70-58EF3E56B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4497" y="1431128"/>
            <a:ext cx="2288065" cy="228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e Association — Stanford Quantum">
            <a:extLst>
              <a:ext uri="{FF2B5EF4-FFF2-40B4-BE49-F238E27FC236}">
                <a16:creationId xmlns:a16="http://schemas.microsoft.com/office/drawing/2014/main" xmlns="" id="{A4E1AF71-4303-337D-E0CA-04D9B0867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7470" y="3719193"/>
            <a:ext cx="4793672" cy="17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61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972" y="3044086"/>
            <a:ext cx="5422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02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6934" y="1367432"/>
            <a:ext cx="1115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Quantum Machine Learning is an area in development, promising but blurred. </a:t>
            </a:r>
            <a:endParaRPr kumimoji="1" lang="zh-CN" altLang="en-US" sz="2400" b="1" dirty="0"/>
          </a:p>
        </p:txBody>
      </p:sp>
      <p:pic>
        <p:nvPicPr>
          <p:cNvPr id="2050" name="Picture 2" descr="查看源图像">
            <a:extLst>
              <a:ext uri="{FF2B5EF4-FFF2-40B4-BE49-F238E27FC236}">
                <a16:creationId xmlns:a16="http://schemas.microsoft.com/office/drawing/2014/main" xmlns="" id="{06FC1688-33B7-4BF9-B0A2-3D1F6A45A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180" y="2835033"/>
            <a:ext cx="4593515" cy="286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查看源图像">
            <a:extLst>
              <a:ext uri="{FF2B5EF4-FFF2-40B4-BE49-F238E27FC236}">
                <a16:creationId xmlns:a16="http://schemas.microsoft.com/office/drawing/2014/main" xmlns="" id="{E3ACFA4F-6962-4043-8F7A-BA0D10620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0648" y="2835033"/>
            <a:ext cx="4944725" cy="292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446" y="445364"/>
            <a:ext cx="5422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09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96689" y="1202443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rgbClr val="00B0F0"/>
                </a:solidFill>
              </a:rPr>
              <a:t>Big-picture problems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63507" y="2006568"/>
            <a:ext cx="1043289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rgbClr val="FF0000"/>
                </a:solidFill>
              </a:rPr>
              <a:t>What is quantum machine learning(QML)?</a:t>
            </a:r>
          </a:p>
          <a:p>
            <a:pPr algn="ctr"/>
            <a:endParaRPr kumimoji="1" lang="en-US" altLang="zh-CN" sz="2800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2800" b="1" dirty="0">
                <a:solidFill>
                  <a:srgbClr val="FF0000"/>
                </a:solidFill>
              </a:rPr>
              <a:t>Why QML, and where is the advantage?</a:t>
            </a:r>
          </a:p>
          <a:p>
            <a:pPr algn="ctr"/>
            <a:endParaRPr kumimoji="1" lang="en-US" altLang="zh-CN" sz="2800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2800" b="1" dirty="0">
                <a:solidFill>
                  <a:srgbClr val="FF0000"/>
                </a:solidFill>
              </a:rPr>
              <a:t>What are the typical problems for QML?</a:t>
            </a:r>
          </a:p>
          <a:p>
            <a:pPr algn="ctr"/>
            <a:endParaRPr kumimoji="1" lang="en-US" altLang="zh-CN" sz="2800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2800" b="1" dirty="0">
                <a:solidFill>
                  <a:srgbClr val="FF0000"/>
                </a:solidFill>
              </a:rPr>
              <a:t>What is the quantum database for QML?</a:t>
            </a:r>
          </a:p>
          <a:p>
            <a:pPr algn="ctr"/>
            <a:endParaRPr kumimoji="1" lang="en-US" altLang="zh-CN" sz="2800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zh-CN" sz="2800" b="1" dirty="0">
                <a:solidFill>
                  <a:srgbClr val="FF0000"/>
                </a:solidFill>
              </a:rPr>
              <a:t>What are the QML algorithms?</a:t>
            </a:r>
          </a:p>
          <a:p>
            <a:pPr algn="ctr"/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446" y="445364"/>
            <a:ext cx="5422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87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04105" y="1190350"/>
            <a:ext cx="7476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err="1">
                <a:solidFill>
                  <a:srgbClr val="00B0F0"/>
                </a:solidFill>
              </a:rPr>
              <a:t>Variational</a:t>
            </a:r>
            <a:r>
              <a:rPr kumimoji="1" lang="en-US" altLang="zh-CN" sz="3200" b="1" dirty="0">
                <a:solidFill>
                  <a:srgbClr val="00B0F0"/>
                </a:solidFill>
              </a:rPr>
              <a:t> Quantum Algorithms (VQA)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0189" y="2025908"/>
            <a:ext cx="1043289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800" b="1" dirty="0">
              <a:solidFill>
                <a:srgbClr val="7030A0"/>
              </a:solidFill>
            </a:endParaRPr>
          </a:p>
          <a:p>
            <a:pPr algn="ctr"/>
            <a:endParaRPr kumimoji="1" lang="en-US" altLang="zh-CN" sz="2800" b="1" dirty="0">
              <a:solidFill>
                <a:srgbClr val="7030A0"/>
              </a:solidFill>
            </a:endParaRPr>
          </a:p>
          <a:p>
            <a:pPr algn="ctr"/>
            <a:endParaRPr kumimoji="1" lang="en-US" altLang="zh-CN" sz="2800" b="1" dirty="0">
              <a:solidFill>
                <a:srgbClr val="7030A0"/>
              </a:solidFill>
            </a:endParaRPr>
          </a:p>
          <a:p>
            <a:pPr algn="ctr"/>
            <a:endParaRPr kumimoji="1" lang="en-US" altLang="zh-CN" sz="2800" b="1" dirty="0">
              <a:solidFill>
                <a:srgbClr val="7030A0"/>
              </a:solidFill>
            </a:endParaRPr>
          </a:p>
          <a:p>
            <a:pPr algn="ctr"/>
            <a:endParaRPr kumimoji="1" lang="en-US" altLang="zh-CN" sz="2800" b="1" dirty="0">
              <a:solidFill>
                <a:srgbClr val="7030A0"/>
              </a:solidFill>
            </a:endParaRPr>
          </a:p>
          <a:p>
            <a:pPr algn="ctr"/>
            <a:endParaRPr kumimoji="1" lang="en-US" altLang="zh-CN" sz="2400" b="1" dirty="0">
              <a:solidFill>
                <a:srgbClr val="7030A0"/>
              </a:solidFill>
            </a:endParaRPr>
          </a:p>
          <a:p>
            <a:pPr algn="ctr"/>
            <a:endParaRPr kumimoji="1" lang="en-US" altLang="zh-CN" sz="2400" b="1" dirty="0" smtClean="0">
              <a:solidFill>
                <a:srgbClr val="7030A0"/>
              </a:solidFill>
            </a:endParaRPr>
          </a:p>
          <a:p>
            <a:pPr algn="ctr"/>
            <a:r>
              <a:rPr kumimoji="1" lang="en-US" altLang="zh-CN" sz="2400" b="1" dirty="0" smtClean="0">
                <a:solidFill>
                  <a:srgbClr val="7030A0"/>
                </a:solidFill>
              </a:rPr>
              <a:t>Example</a:t>
            </a:r>
            <a:r>
              <a:rPr kumimoji="1" lang="en-US" altLang="zh-CN" sz="2400" b="1" dirty="0">
                <a:solidFill>
                  <a:srgbClr val="7030A0"/>
                </a:solidFill>
              </a:rPr>
              <a:t>: variational quantum </a:t>
            </a:r>
            <a:r>
              <a:rPr kumimoji="1" lang="en-US" altLang="zh-CN" sz="2400" b="1" dirty="0" err="1">
                <a:solidFill>
                  <a:srgbClr val="7030A0"/>
                </a:solidFill>
              </a:rPr>
              <a:t>eigensolver</a:t>
            </a:r>
            <a:r>
              <a:rPr kumimoji="1" lang="en-US" altLang="zh-CN" sz="2400" b="1" dirty="0">
                <a:solidFill>
                  <a:srgbClr val="7030A0"/>
                </a:solidFill>
              </a:rPr>
              <a:t> (VQE).</a:t>
            </a:r>
          </a:p>
          <a:p>
            <a:pPr algn="ctr"/>
            <a:r>
              <a:rPr kumimoji="1" lang="en-US" altLang="zh-CN" sz="2400" b="1" dirty="0">
                <a:solidFill>
                  <a:srgbClr val="7030A0"/>
                </a:solidFill>
              </a:rPr>
              <a:t>NISQ quantum computational chemistry.</a:t>
            </a:r>
          </a:p>
          <a:p>
            <a:pPr algn="ctr"/>
            <a:r>
              <a:rPr kumimoji="1" lang="en-US" altLang="zh-CN" sz="2400" b="1" dirty="0">
                <a:solidFill>
                  <a:srgbClr val="7030A0"/>
                </a:solidFill>
              </a:rPr>
              <a:t>Quantum neural networks. 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(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Peruzzo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etc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, 13, </a:t>
            </a:r>
            <a:r>
              <a:rPr kumimoji="1" lang="en-US" altLang="zh-CN" sz="2000" b="1" dirty="0" err="1">
                <a:solidFill>
                  <a:srgbClr val="FF0000"/>
                </a:solidFill>
              </a:rPr>
              <a:t>Farhi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, Neven, 18)</a:t>
            </a:r>
          </a:p>
          <a:p>
            <a:pPr algn="ctr"/>
            <a:endParaRPr kumimoji="1" lang="en-US" altLang="zh-CN" sz="2400" b="1" dirty="0">
              <a:solidFill>
                <a:srgbClr val="7030A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3695" y="3632789"/>
            <a:ext cx="3065916" cy="939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655" y="1854825"/>
            <a:ext cx="9135626" cy="13694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3492" y="3268948"/>
            <a:ext cx="488108" cy="2593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650" y="3293193"/>
            <a:ext cx="370966" cy="2707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151" y="3268948"/>
            <a:ext cx="370966" cy="2707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632" y="3247357"/>
            <a:ext cx="370966" cy="2707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3695" y="3247357"/>
            <a:ext cx="488108" cy="25930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1503" y="3258755"/>
            <a:ext cx="488108" cy="25930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60218" y="2247175"/>
            <a:ext cx="784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rgbClr val="FF0000"/>
                </a:solidFill>
              </a:rPr>
              <a:t>EG: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2724" y="3224302"/>
            <a:ext cx="488108" cy="2593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4446" y="445364"/>
            <a:ext cx="5422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7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446" y="445364"/>
            <a:ext cx="5422900" cy="4191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45" y="1822997"/>
            <a:ext cx="3916309" cy="84384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175" y="1858117"/>
            <a:ext cx="6369050" cy="4655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975" y="2810295"/>
            <a:ext cx="6502400" cy="10140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4511" y="4126339"/>
            <a:ext cx="2475024" cy="273166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0941" y="4810137"/>
            <a:ext cx="2844800" cy="10287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3799" y="4126339"/>
            <a:ext cx="3937000" cy="4699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899028" y="5967629"/>
            <a:ext cx="5288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00B0F0"/>
                </a:solidFill>
              </a:rPr>
              <a:t>Gradient descent algorithm</a:t>
            </a:r>
            <a:endParaRPr kumimoji="1" lang="en-US" altLang="zh-CN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129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072" y="2806091"/>
            <a:ext cx="5600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60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598" y="463724"/>
            <a:ext cx="5600700" cy="419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36606" y="1416257"/>
            <a:ext cx="2709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00B0F0"/>
                </a:solidFill>
              </a:rPr>
              <a:t>Linear model:</a:t>
            </a:r>
            <a:endParaRPr kumimoji="1" lang="en-US" altLang="zh-CN" sz="3200" b="1" dirty="0">
              <a:solidFill>
                <a:srgbClr val="00B0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3510" y="3505635"/>
            <a:ext cx="105593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00B0F0"/>
                </a:solidFill>
              </a:rPr>
              <a:t>K: positive semidefinite and symmetric/Hermitian.</a:t>
            </a:r>
            <a:endParaRPr kumimoji="1" lang="en-US" altLang="zh-CN" sz="3200" b="1" dirty="0">
              <a:solidFill>
                <a:srgbClr val="00B0F0"/>
              </a:solidFill>
            </a:endParaRPr>
          </a:p>
          <a:p>
            <a:endParaRPr kumimoji="1" lang="en-US" altLang="zh-CN" sz="3200" b="1" dirty="0">
              <a:solidFill>
                <a:srgbClr val="00B0F0"/>
              </a:solidFill>
            </a:endParaRPr>
          </a:p>
          <a:p>
            <a:r>
              <a:rPr kumimoji="1" lang="en-US" altLang="zh-CN" sz="3200" b="1" dirty="0" smtClean="0">
                <a:solidFill>
                  <a:srgbClr val="00B0F0"/>
                </a:solidFill>
              </a:rPr>
              <a:t>Theta: trainable parameters.</a:t>
            </a:r>
          </a:p>
          <a:p>
            <a:endParaRPr kumimoji="1" lang="en-US" altLang="zh-CN" sz="3200" b="1" dirty="0">
              <a:solidFill>
                <a:srgbClr val="00B0F0"/>
              </a:solidFill>
            </a:endParaRPr>
          </a:p>
          <a:p>
            <a:r>
              <a:rPr kumimoji="1" lang="en-US" altLang="zh-CN" sz="3200" b="1" dirty="0" smtClean="0">
                <a:solidFill>
                  <a:srgbClr val="00B0F0"/>
                </a:solidFill>
              </a:rPr>
              <a:t>K defines a linear space with an inner product. There</a:t>
            </a:r>
          </a:p>
          <a:p>
            <a:r>
              <a:rPr kumimoji="1" lang="en-US" altLang="zh-CN" sz="3200" b="1" dirty="0" smtClean="0">
                <a:solidFill>
                  <a:srgbClr val="00B0F0"/>
                </a:solidFill>
              </a:rPr>
              <a:t>is a unique dual “</a:t>
            </a:r>
            <a:r>
              <a:rPr kumimoji="1" lang="en-US" altLang="zh-CN" sz="3200" b="1" dirty="0" err="1" smtClean="0">
                <a:solidFill>
                  <a:srgbClr val="00B0F0"/>
                </a:solidFill>
              </a:rPr>
              <a:t>abstract”Hilbert</a:t>
            </a:r>
            <a:r>
              <a:rPr kumimoji="1" lang="en-US" altLang="zh-CN" sz="3200" b="1" dirty="0" smtClean="0">
                <a:solidFill>
                  <a:srgbClr val="00B0F0"/>
                </a:solidFill>
              </a:rPr>
              <a:t> space for a given K.</a:t>
            </a:r>
            <a:endParaRPr kumimoji="1" lang="en-US" altLang="zh-CN" sz="3200" b="1" dirty="0" smtClean="0">
              <a:solidFill>
                <a:srgbClr val="00B0F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961" y="2375335"/>
            <a:ext cx="42164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00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598" y="463724"/>
            <a:ext cx="5600700" cy="419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97" y="1163267"/>
            <a:ext cx="1087188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err="1" smtClean="0">
                <a:solidFill>
                  <a:srgbClr val="FF0000"/>
                </a:solidFill>
              </a:rPr>
              <a:t>Representer</a:t>
            </a:r>
            <a:r>
              <a:rPr kumimoji="1" lang="en-US" altLang="zh-CN" sz="3200" b="1" dirty="0" smtClean="0">
                <a:solidFill>
                  <a:srgbClr val="FF0000"/>
                </a:solidFill>
              </a:rPr>
              <a:t> theorem </a:t>
            </a:r>
            <a:r>
              <a:rPr kumimoji="1" lang="en-US" altLang="zh-CN" sz="3200" b="1" dirty="0" smtClean="0">
                <a:solidFill>
                  <a:srgbClr val="00B0F0"/>
                </a:solidFill>
              </a:rPr>
              <a:t>(informal): </a:t>
            </a:r>
          </a:p>
          <a:p>
            <a:endParaRPr kumimoji="1" lang="en-US" altLang="zh-CN" sz="3200" b="1" dirty="0">
              <a:solidFill>
                <a:srgbClr val="00B0F0"/>
              </a:solidFill>
            </a:endParaRPr>
          </a:p>
          <a:p>
            <a:r>
              <a:rPr kumimoji="1" lang="en-US" altLang="zh-CN" sz="3200" b="1" dirty="0" smtClean="0">
                <a:solidFill>
                  <a:srgbClr val="00B0F0"/>
                </a:solidFill>
              </a:rPr>
              <a:t>For arbitrary non-linear function we want to learn, there</a:t>
            </a:r>
          </a:p>
          <a:p>
            <a:r>
              <a:rPr kumimoji="1" lang="en-US" altLang="zh-CN" sz="3200" b="1" dirty="0" smtClean="0">
                <a:solidFill>
                  <a:srgbClr val="00B0F0"/>
                </a:solidFill>
              </a:rPr>
              <a:t>always exists a kernel established with a Hilbert space in</a:t>
            </a:r>
          </a:p>
          <a:p>
            <a:r>
              <a:rPr kumimoji="1" lang="en-US" altLang="zh-CN" sz="3200" b="1" dirty="0">
                <a:solidFill>
                  <a:srgbClr val="00B0F0"/>
                </a:solidFill>
              </a:rPr>
              <a:t>h</a:t>
            </a:r>
            <a:r>
              <a:rPr kumimoji="1" lang="en-US" altLang="zh-CN" sz="3200" b="1" dirty="0" smtClean="0">
                <a:solidFill>
                  <a:srgbClr val="00B0F0"/>
                </a:solidFill>
              </a:rPr>
              <a:t>igh dimensions, such that the function is learnable.</a:t>
            </a:r>
          </a:p>
          <a:p>
            <a:endParaRPr kumimoji="1" lang="en-US" altLang="zh-CN" sz="3200" b="1" dirty="0">
              <a:solidFill>
                <a:srgbClr val="00B0F0"/>
              </a:solidFill>
            </a:endParaRPr>
          </a:p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Thus, kernel method could be as universal as usual neural</a:t>
            </a:r>
          </a:p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networks.</a:t>
            </a:r>
            <a:endParaRPr kumimoji="1" lang="en-US" altLang="zh-CN" sz="32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80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598" y="463724"/>
            <a:ext cx="5600700" cy="419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1297" y="1639256"/>
            <a:ext cx="3983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err="1" smtClean="0">
                <a:solidFill>
                  <a:srgbClr val="0432FF"/>
                </a:solidFill>
              </a:rPr>
              <a:t>Eg</a:t>
            </a:r>
            <a:r>
              <a:rPr kumimoji="1" lang="en-US" altLang="zh-CN" sz="3200" b="1" dirty="0" smtClean="0">
                <a:solidFill>
                  <a:srgbClr val="0432FF"/>
                </a:solidFill>
              </a:rPr>
              <a:t>. Gaussian kernel: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188" y="2576099"/>
            <a:ext cx="6108700" cy="1079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1296" y="4259283"/>
            <a:ext cx="86373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0432FF"/>
                </a:solidFill>
              </a:rPr>
              <a:t>Homework: prove that the Gaussian kernel is </a:t>
            </a:r>
          </a:p>
          <a:p>
            <a:r>
              <a:rPr kumimoji="1" lang="en-US" altLang="zh-CN" sz="3200" b="1" dirty="0">
                <a:solidFill>
                  <a:srgbClr val="0432FF"/>
                </a:solidFill>
              </a:rPr>
              <a:t>p</a:t>
            </a:r>
            <a:r>
              <a:rPr kumimoji="1" lang="en-US" altLang="zh-CN" sz="3200" b="1" dirty="0" smtClean="0">
                <a:solidFill>
                  <a:srgbClr val="0432FF"/>
                </a:solidFill>
              </a:rPr>
              <a:t>ositive-semidefinite and symmetric.</a:t>
            </a:r>
            <a:endParaRPr kumimoji="1" lang="en-US" altLang="zh-CN" sz="3200" b="1" dirty="0" smtClean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93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598" y="463724"/>
            <a:ext cx="5600700" cy="419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04447" y="1340719"/>
            <a:ext cx="104086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0432FF"/>
                </a:solidFill>
              </a:rPr>
              <a:t>In quantum computing, the “</a:t>
            </a:r>
            <a:r>
              <a:rPr kumimoji="1" lang="en-US" altLang="zh-CN" sz="3200" b="1" dirty="0" err="1" smtClean="0">
                <a:solidFill>
                  <a:srgbClr val="0432FF"/>
                </a:solidFill>
              </a:rPr>
              <a:t>abstract”Hilbert</a:t>
            </a:r>
            <a:r>
              <a:rPr kumimoji="1" lang="en-US" altLang="zh-CN" sz="3200" b="1" dirty="0" smtClean="0">
                <a:solidFill>
                  <a:srgbClr val="0432FF"/>
                </a:solidFill>
              </a:rPr>
              <a:t> space</a:t>
            </a:r>
          </a:p>
          <a:p>
            <a:r>
              <a:rPr kumimoji="1" lang="en-US" altLang="zh-CN" sz="3200" b="1" dirty="0" smtClean="0">
                <a:solidFill>
                  <a:srgbClr val="0432FF"/>
                </a:solidFill>
              </a:rPr>
              <a:t>(linear space with inner product) could be naturally the</a:t>
            </a:r>
          </a:p>
          <a:p>
            <a:r>
              <a:rPr kumimoji="1" lang="en-US" altLang="zh-CN" sz="3200" b="1" dirty="0">
                <a:solidFill>
                  <a:srgbClr val="0432FF"/>
                </a:solidFill>
              </a:rPr>
              <a:t>p</a:t>
            </a:r>
            <a:r>
              <a:rPr kumimoji="1" lang="en-US" altLang="zh-CN" sz="3200" b="1" dirty="0" smtClean="0">
                <a:solidFill>
                  <a:srgbClr val="0432FF"/>
                </a:solidFill>
              </a:rPr>
              <a:t>hysical Hilbert space. </a:t>
            </a:r>
            <a:endParaRPr kumimoji="1" lang="en-US" altLang="zh-CN" sz="3200" b="1" dirty="0" smtClean="0">
              <a:solidFill>
                <a:srgbClr val="0432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498" y="3253279"/>
            <a:ext cx="5422900" cy="482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266" y="4078779"/>
            <a:ext cx="6057900" cy="584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68378" y="5026399"/>
            <a:ext cx="94051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0432FF"/>
                </a:solidFill>
              </a:rPr>
              <a:t>Homework (</a:t>
            </a:r>
            <a:r>
              <a:rPr kumimoji="1" lang="en-US" altLang="zh-CN" sz="3200" b="1" dirty="0" smtClean="0">
                <a:solidFill>
                  <a:srgbClr val="FF0000"/>
                </a:solidFill>
              </a:rPr>
              <a:t>hard</a:t>
            </a:r>
            <a:r>
              <a:rPr kumimoji="1" lang="en-US" altLang="zh-CN" sz="3200" b="1" dirty="0" smtClean="0">
                <a:solidFill>
                  <a:srgbClr val="0432FF"/>
                </a:solidFill>
              </a:rPr>
              <a:t>): prove both of the kernels are</a:t>
            </a:r>
          </a:p>
          <a:p>
            <a:r>
              <a:rPr kumimoji="1" lang="en-US" altLang="zh-CN" sz="3200" b="1" dirty="0" smtClean="0">
                <a:solidFill>
                  <a:srgbClr val="0432FF"/>
                </a:solidFill>
              </a:rPr>
              <a:t>positive-semidefinite and symmetric (Hermitian).</a:t>
            </a:r>
            <a:endParaRPr kumimoji="1" lang="en-US" altLang="zh-CN" sz="3200" b="1" dirty="0" smtClean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338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9138BA-DC66-1244-9568-737DB98341EA}"/>
              </a:ext>
            </a:extLst>
          </p:cNvPr>
          <p:cNvSpPr txBox="1">
            <a:spLocks/>
          </p:cNvSpPr>
          <p:nvPr/>
        </p:nvSpPr>
        <p:spPr>
          <a:xfrm>
            <a:off x="1142999" y="872937"/>
            <a:ext cx="10373139" cy="13608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3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Worldline of Junyu Liu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xmlns="" id="{48B98839-FB88-FB4A-9D33-0FE506FF320D}"/>
              </a:ext>
            </a:extLst>
          </p:cNvPr>
          <p:cNvSpPr/>
          <p:nvPr/>
        </p:nvSpPr>
        <p:spPr>
          <a:xfrm rot="10800000">
            <a:off x="1586527" y="3197708"/>
            <a:ext cx="9486082" cy="1760739"/>
          </a:xfrm>
          <a:prstGeom prst="leftArrow">
            <a:avLst/>
          </a:prstGeom>
          <a:gradFill flip="none" rotWithShape="1">
            <a:gsLst>
              <a:gs pos="0">
                <a:schemeClr val="tx1">
                  <a:lumMod val="85000"/>
                  <a:shade val="30000"/>
                  <a:satMod val="115000"/>
                </a:schemeClr>
              </a:gs>
              <a:gs pos="50000">
                <a:schemeClr val="tx1">
                  <a:lumMod val="85000"/>
                  <a:shade val="67500"/>
                  <a:satMod val="115000"/>
                </a:schemeClr>
              </a:gs>
              <a:gs pos="100000">
                <a:schemeClr val="tx1">
                  <a:lumMod val="8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5C25DE81-CB2F-014E-8251-224AF0AD02EA}"/>
              </a:ext>
            </a:extLst>
          </p:cNvPr>
          <p:cNvCxnSpPr/>
          <p:nvPr/>
        </p:nvCxnSpPr>
        <p:spPr>
          <a:xfrm>
            <a:off x="2455878" y="2667980"/>
            <a:ext cx="0" cy="941294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2AD0E765-4902-4E42-87A5-C45A5B9C5B97}"/>
              </a:ext>
            </a:extLst>
          </p:cNvPr>
          <p:cNvCxnSpPr>
            <a:cxnSpLocks/>
          </p:cNvCxnSpPr>
          <p:nvPr/>
        </p:nvCxnSpPr>
        <p:spPr>
          <a:xfrm>
            <a:off x="5284591" y="2951404"/>
            <a:ext cx="0" cy="671725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4782DC-99FB-2749-B390-9F34307938EC}"/>
              </a:ext>
            </a:extLst>
          </p:cNvPr>
          <p:cNvSpPr txBox="1"/>
          <p:nvPr/>
        </p:nvSpPr>
        <p:spPr>
          <a:xfrm>
            <a:off x="449868" y="2115808"/>
            <a:ext cx="2379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spc="3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1995</a:t>
            </a:r>
          </a:p>
          <a:p>
            <a:pPr algn="r"/>
            <a:r>
              <a:rPr lang="en-US" sz="1600" spc="3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Born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55A7567A-E4EB-C340-96FA-00DEE53300F0}"/>
              </a:ext>
            </a:extLst>
          </p:cNvPr>
          <p:cNvCxnSpPr>
            <a:cxnSpLocks/>
          </p:cNvCxnSpPr>
          <p:nvPr/>
        </p:nvCxnSpPr>
        <p:spPr>
          <a:xfrm>
            <a:off x="6815722" y="4545732"/>
            <a:ext cx="0" cy="581408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4E52E2A-7FAE-EF47-AE81-3EC730D54809}"/>
              </a:ext>
            </a:extLst>
          </p:cNvPr>
          <p:cNvSpPr txBox="1"/>
          <p:nvPr/>
        </p:nvSpPr>
        <p:spPr>
          <a:xfrm>
            <a:off x="2973019" y="2000338"/>
            <a:ext cx="46312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3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2012-2016</a:t>
            </a:r>
          </a:p>
          <a:p>
            <a:pPr algn="ctr"/>
            <a:r>
              <a:rPr lang="en-US" sz="1600" spc="3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Univ. of Sci &amp; Tech of China</a:t>
            </a:r>
          </a:p>
          <a:p>
            <a:pPr algn="ctr"/>
            <a:r>
              <a:rPr lang="en-US" sz="1600" spc="3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Bachelor of Science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CDF8BAB-9FF6-2A48-9D3B-57D25B7F4F66}"/>
              </a:ext>
            </a:extLst>
          </p:cNvPr>
          <p:cNvSpPr txBox="1"/>
          <p:nvPr/>
        </p:nvSpPr>
        <p:spPr>
          <a:xfrm>
            <a:off x="5139358" y="5191855"/>
            <a:ext cx="3574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3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2016-2021</a:t>
            </a:r>
          </a:p>
          <a:p>
            <a:pPr algn="ctr"/>
            <a:r>
              <a:rPr lang="en-US" sz="1600" spc="3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California Institute of Technology</a:t>
            </a:r>
          </a:p>
          <a:p>
            <a:pPr algn="ctr"/>
            <a:r>
              <a:rPr lang="en-US" sz="1600" spc="3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Ph.D</a:t>
            </a:r>
            <a:r>
              <a:rPr lang="en-US" sz="1600" spc="3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in Physics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3234C9A2-0BC6-CE42-8B6E-49286C2DE48A}"/>
              </a:ext>
            </a:extLst>
          </p:cNvPr>
          <p:cNvCxnSpPr>
            <a:cxnSpLocks/>
          </p:cNvCxnSpPr>
          <p:nvPr/>
        </p:nvCxnSpPr>
        <p:spPr>
          <a:xfrm>
            <a:off x="9355597" y="2700583"/>
            <a:ext cx="0" cy="939194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F590132-4F47-1348-8C15-26A6BA5D7678}"/>
              </a:ext>
            </a:extLst>
          </p:cNvPr>
          <p:cNvSpPr txBox="1"/>
          <p:nvPr/>
        </p:nvSpPr>
        <p:spPr>
          <a:xfrm>
            <a:off x="7568397" y="1818336"/>
            <a:ext cx="3574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spc="3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2021-now</a:t>
            </a:r>
          </a:p>
          <a:p>
            <a:pPr algn="ctr"/>
            <a:r>
              <a:rPr lang="en-US" sz="1600" spc="3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Chicago-</a:t>
            </a:r>
            <a:r>
              <a:rPr lang="en-US" altLang="zh-CN" sz="1600" spc="3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IBM</a:t>
            </a:r>
          </a:p>
          <a:p>
            <a:pPr algn="ctr"/>
            <a:r>
              <a:rPr lang="en-US" altLang="zh-CN" sz="1600" spc="3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Postdoc Scholar</a:t>
            </a:r>
            <a:endParaRPr lang="en-US" sz="1600" spc="3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026" name="Picture 2" descr="New Study Estimates How Many Children in Europe Were Born From Adultery |  Discover Magazine">
            <a:extLst>
              <a:ext uri="{FF2B5EF4-FFF2-40B4-BE49-F238E27FC236}">
                <a16:creationId xmlns:a16="http://schemas.microsoft.com/office/drawing/2014/main" xmlns="" id="{D664D407-AFD1-46C9-A4B9-ADD434766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0083" y="3677193"/>
            <a:ext cx="1231590" cy="80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y of Science and Technology of China - Wikipedia">
            <a:extLst>
              <a:ext uri="{FF2B5EF4-FFF2-40B4-BE49-F238E27FC236}">
                <a16:creationId xmlns:a16="http://schemas.microsoft.com/office/drawing/2014/main" xmlns="" id="{527E89CD-1ECE-41FE-99A3-C3ECCB94B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1224" y="3679742"/>
            <a:ext cx="806733" cy="80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lifornia Institute of Technology - Wikipedia">
            <a:extLst>
              <a:ext uri="{FF2B5EF4-FFF2-40B4-BE49-F238E27FC236}">
                <a16:creationId xmlns:a16="http://schemas.microsoft.com/office/drawing/2014/main" xmlns="" id="{A64EB326-1CD5-418D-B5B7-2E7213BAE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2743" y="3702807"/>
            <a:ext cx="753667" cy="75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University of Chicago - Wikipedia">
            <a:extLst>
              <a:ext uri="{FF2B5EF4-FFF2-40B4-BE49-F238E27FC236}">
                <a16:creationId xmlns:a16="http://schemas.microsoft.com/office/drawing/2014/main" xmlns="" id="{527DCA3A-575C-4337-8065-5AB506453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3902" y="3707647"/>
            <a:ext cx="635676" cy="80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xmlns="" id="{CE16E03A-891E-4C0A-979D-FB18C2C40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4572" y="3858607"/>
            <a:ext cx="1097345" cy="43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467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2856195"/>
            <a:ext cx="7200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35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60" y="1340390"/>
            <a:ext cx="8307280" cy="12219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25" y="2829068"/>
            <a:ext cx="9398000" cy="939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10" y="4252553"/>
            <a:ext cx="2603500" cy="102870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3527511" y="4649373"/>
            <a:ext cx="519787" cy="235059"/>
          </a:xfrm>
          <a:prstGeom prst="rightArrow">
            <a:avLst>
              <a:gd name="adj1" fmla="val 50000"/>
              <a:gd name="adj2" fmla="val 836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155295" y="5923240"/>
            <a:ext cx="9375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 smtClean="0">
                <a:solidFill>
                  <a:srgbClr val="FF0000"/>
                </a:solidFill>
              </a:rPr>
              <a:t>QNTK</a:t>
            </a:r>
            <a:endParaRPr kumimoji="1" lang="en-US" altLang="zh-CN" sz="3200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961" y="5764937"/>
            <a:ext cx="2839190" cy="10675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150" y="4249154"/>
            <a:ext cx="7010400" cy="1193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1195" y="414511"/>
            <a:ext cx="7200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0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54220" y="984236"/>
            <a:ext cx="9375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rgbClr val="0432FF"/>
                </a:solidFill>
              </a:rPr>
              <a:t>ML problem : NTKs from number to matrix</a:t>
            </a:r>
          </a:p>
        </p:txBody>
      </p:sp>
      <p:sp>
        <p:nvSpPr>
          <p:cNvPr id="6" name="右箭头 5"/>
          <p:cNvSpPr/>
          <p:nvPr/>
        </p:nvSpPr>
        <p:spPr>
          <a:xfrm rot="5400000">
            <a:off x="8609024" y="5509890"/>
            <a:ext cx="519787" cy="235059"/>
          </a:xfrm>
          <a:prstGeom prst="rightArrow">
            <a:avLst>
              <a:gd name="adj1" fmla="val 50000"/>
              <a:gd name="adj2" fmla="val 836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45" y="1822997"/>
            <a:ext cx="3916309" cy="8438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175" y="1858117"/>
            <a:ext cx="6369050" cy="465545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683170" y="1987553"/>
            <a:ext cx="519787" cy="235059"/>
          </a:xfrm>
          <a:prstGeom prst="rightArrow">
            <a:avLst>
              <a:gd name="adj1" fmla="val 50000"/>
              <a:gd name="adj2" fmla="val 836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970" y="2851537"/>
            <a:ext cx="6502400" cy="10140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614" y="4221080"/>
            <a:ext cx="4925397" cy="999356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 rot="11716195">
            <a:off x="6900540" y="6209262"/>
            <a:ext cx="519787" cy="235059"/>
          </a:xfrm>
          <a:prstGeom prst="rightArrow">
            <a:avLst>
              <a:gd name="adj1" fmla="val 50000"/>
              <a:gd name="adj2" fmla="val 836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9616" y="5751352"/>
            <a:ext cx="3435350" cy="94146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063608" y="6034403"/>
            <a:ext cx="9375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>
                <a:solidFill>
                  <a:srgbClr val="FF0000"/>
                </a:solidFill>
              </a:rPr>
              <a:t>QNTK</a:t>
            </a:r>
            <a:endParaRPr kumimoji="1" lang="en-US" altLang="zh-CN" sz="3200" b="1" dirty="0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1195" y="414511"/>
            <a:ext cx="7200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52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29376" y="1234758"/>
            <a:ext cx="937556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 smtClean="0">
                <a:solidFill>
                  <a:srgbClr val="0432FF"/>
                </a:solidFill>
              </a:rPr>
              <a:t>QNTK is an emergent kernel during gradient</a:t>
            </a:r>
          </a:p>
          <a:p>
            <a:pPr algn="ctr"/>
            <a:r>
              <a:rPr kumimoji="1" lang="en-US" altLang="zh-CN" sz="3200" b="1" dirty="0" smtClean="0">
                <a:solidFill>
                  <a:srgbClr val="0432FF"/>
                </a:solidFill>
              </a:rPr>
              <a:t>descent. </a:t>
            </a:r>
          </a:p>
          <a:p>
            <a:pPr algn="ctr"/>
            <a:endParaRPr kumimoji="1" lang="en-US" altLang="zh-CN" sz="3200" b="1" dirty="0">
              <a:solidFill>
                <a:srgbClr val="0432FF"/>
              </a:solidFill>
            </a:endParaRPr>
          </a:p>
          <a:p>
            <a:pPr algn="ctr"/>
            <a:r>
              <a:rPr kumimoji="1" lang="en-US" altLang="zh-CN" sz="3200" b="1" dirty="0" smtClean="0">
                <a:solidFill>
                  <a:srgbClr val="0432FF"/>
                </a:solidFill>
              </a:rPr>
              <a:t>It is positive semidefinite and symmetric. (</a:t>
            </a:r>
            <a:r>
              <a:rPr kumimoji="1" lang="en-US" altLang="zh-CN" sz="3200" b="1" dirty="0" smtClean="0">
                <a:solidFill>
                  <a:srgbClr val="FF0000"/>
                </a:solidFill>
              </a:rPr>
              <a:t>homework</a:t>
            </a:r>
            <a:r>
              <a:rPr kumimoji="1" lang="en-US" altLang="zh-CN" sz="3200" b="1" dirty="0" smtClean="0">
                <a:solidFill>
                  <a:srgbClr val="0432FF"/>
                </a:solidFill>
              </a:rPr>
              <a:t>)</a:t>
            </a:r>
          </a:p>
          <a:p>
            <a:pPr algn="ctr"/>
            <a:endParaRPr kumimoji="1" lang="en-US" altLang="zh-CN" sz="3200" b="1" dirty="0">
              <a:solidFill>
                <a:srgbClr val="0432FF"/>
              </a:solidFill>
            </a:endParaRPr>
          </a:p>
          <a:p>
            <a:pPr algn="ctr"/>
            <a:r>
              <a:rPr kumimoji="1" lang="en-US" altLang="zh-CN" sz="3200" b="1" dirty="0" smtClean="0">
                <a:solidFill>
                  <a:srgbClr val="0432FF"/>
                </a:solidFill>
              </a:rPr>
              <a:t>It is generically changing during gradient descent dynamics.</a:t>
            </a:r>
          </a:p>
          <a:p>
            <a:pPr algn="ctr"/>
            <a:endParaRPr kumimoji="1" lang="en-US" altLang="zh-CN" sz="3200" b="1" dirty="0">
              <a:solidFill>
                <a:srgbClr val="0432FF"/>
              </a:solidFill>
            </a:endParaRPr>
          </a:p>
          <a:p>
            <a:pPr algn="ctr"/>
            <a:r>
              <a:rPr kumimoji="1" lang="en-US" altLang="zh-CN" sz="3200" b="1" dirty="0" smtClean="0">
                <a:solidFill>
                  <a:srgbClr val="0432FF"/>
                </a:solidFill>
              </a:rPr>
              <a:t>In the limit where kernels are almost constants, we get predictable dynamics of gradient descent.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195" y="414511"/>
            <a:ext cx="7200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4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50" y="311150"/>
            <a:ext cx="3213100" cy="419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2628640" y="2159489"/>
            <a:ext cx="9375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 smtClean="0">
                <a:solidFill>
                  <a:srgbClr val="0432FF"/>
                </a:solidFill>
              </a:rPr>
              <a:t>See references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43" y="3971694"/>
            <a:ext cx="7073203" cy="25775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063" y="1294575"/>
            <a:ext cx="6989523" cy="267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36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289" y="2929169"/>
            <a:ext cx="6489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65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67823" y="2433113"/>
            <a:ext cx="780010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/>
              <a:t>Outline:</a:t>
            </a:r>
          </a:p>
          <a:p>
            <a:endParaRPr kumimoji="1" lang="en-US" altLang="zh-CN" sz="3600" b="1" dirty="0"/>
          </a:p>
          <a:p>
            <a:r>
              <a:rPr kumimoji="1" lang="en-US" altLang="zh-CN" sz="2000" b="1" dirty="0"/>
              <a:t>1). Quick introduction to QIS.</a:t>
            </a:r>
          </a:p>
          <a:p>
            <a:endParaRPr kumimoji="1" lang="en-US" altLang="zh-CN" sz="2000" b="1" dirty="0"/>
          </a:p>
          <a:p>
            <a:r>
              <a:rPr kumimoji="1" lang="en-US" altLang="zh-CN" sz="2000" b="1" dirty="0"/>
              <a:t>2). </a:t>
            </a:r>
            <a:r>
              <a:rPr kumimoji="1" lang="en-US" altLang="zh-CN" sz="2000" b="1" dirty="0" err="1" smtClean="0"/>
              <a:t>Variational</a:t>
            </a:r>
            <a:r>
              <a:rPr kumimoji="1" lang="en-US" altLang="zh-CN" sz="2000" b="1" dirty="0" smtClean="0"/>
              <a:t> Based QML.</a:t>
            </a:r>
          </a:p>
          <a:p>
            <a:endParaRPr kumimoji="1" lang="en-US" altLang="zh-CN" sz="2000" b="1" dirty="0"/>
          </a:p>
          <a:p>
            <a:r>
              <a:rPr kumimoji="1" lang="en-US" altLang="zh-CN" sz="2000" b="1" dirty="0"/>
              <a:t>3</a:t>
            </a:r>
            <a:r>
              <a:rPr kumimoji="1" lang="en-US" altLang="zh-CN" sz="2000" b="1" dirty="0" smtClean="0"/>
              <a:t>). Quantum </a:t>
            </a:r>
            <a:r>
              <a:rPr kumimoji="1" lang="en-US" altLang="zh-CN" sz="2000" b="1" dirty="0"/>
              <a:t>k</a:t>
            </a:r>
            <a:r>
              <a:rPr kumimoji="1" lang="en-US" altLang="zh-CN" sz="2000" b="1" dirty="0" smtClean="0"/>
              <a:t>ernel </a:t>
            </a:r>
            <a:r>
              <a:rPr kumimoji="1" lang="en-US" altLang="zh-CN" sz="2000" b="1" dirty="0"/>
              <a:t>m</a:t>
            </a:r>
            <a:r>
              <a:rPr kumimoji="1" lang="en-US" altLang="zh-CN" sz="2000" b="1" dirty="0" smtClean="0"/>
              <a:t>ethod.</a:t>
            </a:r>
            <a:endParaRPr kumimoji="1" lang="en-US" altLang="zh-CN" sz="2000" b="1" dirty="0"/>
          </a:p>
          <a:p>
            <a:endParaRPr kumimoji="1" lang="en-US" altLang="zh-CN" sz="2000" b="1" dirty="0"/>
          </a:p>
          <a:p>
            <a:r>
              <a:rPr kumimoji="1" lang="en-US" altLang="zh-CN" sz="2000" b="1" dirty="0"/>
              <a:t>4). </a:t>
            </a:r>
            <a:r>
              <a:rPr kumimoji="1" lang="en-US" altLang="zh-CN" sz="2000" b="1" dirty="0" smtClean="0"/>
              <a:t>Quantum neural tangent kernel.</a:t>
            </a:r>
          </a:p>
        </p:txBody>
      </p:sp>
      <p:sp>
        <p:nvSpPr>
          <p:cNvPr id="3" name="文本框 10">
            <a:extLst>
              <a:ext uri="{FF2B5EF4-FFF2-40B4-BE49-F238E27FC236}">
                <a16:creationId xmlns:a16="http://schemas.microsoft.com/office/drawing/2014/main" xmlns="" id="{2475D596-B1C6-420B-99B1-137B71A51F82}"/>
              </a:ext>
            </a:extLst>
          </p:cNvPr>
          <p:cNvSpPr txBox="1"/>
          <p:nvPr/>
        </p:nvSpPr>
        <p:spPr>
          <a:xfrm>
            <a:off x="2661478" y="495329"/>
            <a:ext cx="60195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b="1" dirty="0"/>
              <a:t>Lectures on</a:t>
            </a:r>
          </a:p>
          <a:p>
            <a:pPr algn="ctr"/>
            <a:r>
              <a:rPr kumimoji="1" lang="en-US" altLang="zh-CN" sz="3600" b="1" dirty="0"/>
              <a:t>Quantum Machine Learning</a:t>
            </a:r>
            <a:endParaRPr kumimoji="1" lang="zh-CN" altLang="en-US" sz="3600" b="1" dirty="0"/>
          </a:p>
          <a:p>
            <a:pPr algn="ctr"/>
            <a:endParaRPr kumimoji="1"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31976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02" y="3021742"/>
            <a:ext cx="5981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09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0613" y="1666994"/>
            <a:ext cx="961683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FF0000"/>
                </a:solidFill>
              </a:rPr>
              <a:t>Hilbert Space (physics):</a:t>
            </a:r>
          </a:p>
          <a:p>
            <a:endParaRPr kumimoji="1" lang="en-US" altLang="zh-CN" sz="2000" b="1" dirty="0"/>
          </a:p>
          <a:p>
            <a:r>
              <a:rPr kumimoji="1" lang="en-US" altLang="zh-CN" sz="2000" b="1" dirty="0"/>
              <a:t>A linear space that allows inner products. Could be either finite or infinite dimensional.  </a:t>
            </a:r>
          </a:p>
          <a:p>
            <a:endParaRPr kumimoji="1" lang="en-US" altLang="zh-CN" sz="2000" b="1" dirty="0"/>
          </a:p>
          <a:p>
            <a:r>
              <a:rPr kumimoji="1" lang="en-US" altLang="zh-CN" sz="2000" b="1" dirty="0"/>
              <a:t>Usually for n-qubit system: </a:t>
            </a:r>
          </a:p>
          <a:p>
            <a:endParaRPr kumimoji="1" lang="en-US" altLang="zh-CN" sz="2000" b="1" dirty="0"/>
          </a:p>
          <a:p>
            <a:endParaRPr kumimoji="1" lang="en-US" altLang="zh-CN" sz="2000" b="1" dirty="0"/>
          </a:p>
          <a:p>
            <a:endParaRPr kumimoji="1" lang="en-US" altLang="zh-CN" sz="2000" b="1" dirty="0">
              <a:solidFill>
                <a:srgbClr val="FF0000"/>
              </a:solidFill>
            </a:endParaRPr>
          </a:p>
          <a:p>
            <a:r>
              <a:rPr kumimoji="1" lang="en-US" altLang="zh-CN" sz="2000" b="1" dirty="0">
                <a:solidFill>
                  <a:srgbClr val="FF0000"/>
                </a:solidFill>
              </a:rPr>
              <a:t>Quantum States: </a:t>
            </a:r>
          </a:p>
          <a:p>
            <a:endParaRPr kumimoji="1" lang="en-US" altLang="zh-CN" sz="2000" b="1" dirty="0"/>
          </a:p>
          <a:p>
            <a:r>
              <a:rPr kumimoji="1" lang="en-US" altLang="zh-CN" sz="2000" b="1" dirty="0"/>
              <a:t>Vectors living in </a:t>
            </a:r>
          </a:p>
          <a:p>
            <a:endParaRPr kumimoji="1" lang="en-US" altLang="zh-CN" sz="2000" b="1" dirty="0"/>
          </a:p>
          <a:p>
            <a:endParaRPr kumimoji="1" lang="en-US" altLang="zh-CN" sz="2000" b="1" dirty="0"/>
          </a:p>
          <a:p>
            <a:endParaRPr kumimoji="1" lang="en-US" altLang="zh-CN" sz="20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259" y="1666994"/>
            <a:ext cx="355600" cy="342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641" y="3170709"/>
            <a:ext cx="2154211" cy="3509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72" y="3740166"/>
            <a:ext cx="5372100" cy="444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172" y="5035980"/>
            <a:ext cx="355600" cy="342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361" y="278542"/>
            <a:ext cx="5981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91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0613" y="1666994"/>
            <a:ext cx="78001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FF0000"/>
                </a:solidFill>
              </a:rPr>
              <a:t>Dirac notations: </a:t>
            </a:r>
          </a:p>
          <a:p>
            <a:endParaRPr kumimoji="1" lang="en-US" altLang="zh-CN" sz="2000" b="1" dirty="0"/>
          </a:p>
          <a:p>
            <a:r>
              <a:rPr kumimoji="1" lang="en-US" altLang="zh-CN" sz="2000" b="1" dirty="0"/>
              <a:t>                  basis expansion</a:t>
            </a:r>
          </a:p>
          <a:p>
            <a:endParaRPr kumimoji="1" lang="en-US" altLang="zh-CN" sz="2000" b="1" dirty="0"/>
          </a:p>
          <a:p>
            <a:r>
              <a:rPr kumimoji="1" lang="en-US" altLang="zh-CN" sz="2000" b="1" dirty="0"/>
              <a:t>Dual space: </a:t>
            </a:r>
          </a:p>
          <a:p>
            <a:endParaRPr kumimoji="1" lang="en-US" altLang="zh-CN" sz="2000" b="1" dirty="0"/>
          </a:p>
          <a:p>
            <a:r>
              <a:rPr kumimoji="1" lang="en-US" altLang="zh-CN" sz="2000" b="1" dirty="0"/>
              <a:t>Inner products: </a:t>
            </a:r>
          </a:p>
          <a:p>
            <a:endParaRPr kumimoji="1" lang="en-US" altLang="zh-CN" sz="2000" b="1" dirty="0"/>
          </a:p>
          <a:p>
            <a:endParaRPr kumimoji="1" lang="en-US" altLang="zh-CN" sz="2000" b="1" dirty="0">
              <a:solidFill>
                <a:srgbClr val="FF0000"/>
              </a:solidFill>
            </a:endParaRPr>
          </a:p>
          <a:p>
            <a:r>
              <a:rPr kumimoji="1" lang="en-US" altLang="zh-CN" sz="2000" b="1" dirty="0">
                <a:solidFill>
                  <a:srgbClr val="FF0000"/>
                </a:solidFill>
              </a:rPr>
              <a:t>Observables and measurements:</a:t>
            </a:r>
          </a:p>
          <a:p>
            <a:endParaRPr kumimoji="1" lang="en-US" altLang="zh-CN" sz="2000" b="1" dirty="0"/>
          </a:p>
          <a:p>
            <a:r>
              <a:rPr kumimoji="1" lang="en-US" altLang="zh-CN" sz="2000" b="1" dirty="0"/>
              <a:t>Observables are Hermitian matrices in </a:t>
            </a:r>
          </a:p>
          <a:p>
            <a:endParaRPr kumimoji="1" lang="en-US" altLang="zh-CN" sz="2000" b="1" dirty="0"/>
          </a:p>
          <a:p>
            <a:r>
              <a:rPr kumimoji="1" lang="en-US" altLang="zh-CN" sz="2000" b="1" dirty="0"/>
              <a:t>When we “measure” some observables in some quantum states, we could observe their eigenvalues.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298" y="2331519"/>
            <a:ext cx="1084477" cy="3489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409" y="2226472"/>
            <a:ext cx="2029083" cy="7226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857" y="2925424"/>
            <a:ext cx="1237635" cy="352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3485441"/>
            <a:ext cx="3107619" cy="7164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5114" y="5036893"/>
            <a:ext cx="355600" cy="342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6361" y="278542"/>
            <a:ext cx="5981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28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63943" y="888519"/>
            <a:ext cx="946855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FF0000"/>
                </a:solidFill>
              </a:rPr>
              <a:t>Born rule:</a:t>
            </a:r>
          </a:p>
          <a:p>
            <a:endParaRPr kumimoji="1" lang="en-US" altLang="zh-CN" sz="2200" b="1" dirty="0">
              <a:solidFill>
                <a:srgbClr val="FF0000"/>
              </a:solidFill>
            </a:endParaRPr>
          </a:p>
          <a:p>
            <a:endParaRPr kumimoji="1" lang="en-US" altLang="zh-CN" sz="2200" b="1" dirty="0">
              <a:solidFill>
                <a:srgbClr val="FF0000"/>
              </a:solidFill>
            </a:endParaRPr>
          </a:p>
          <a:p>
            <a:endParaRPr kumimoji="1" lang="en-US" altLang="zh-CN" sz="2200" b="1" dirty="0">
              <a:solidFill>
                <a:srgbClr val="FF0000"/>
              </a:solidFill>
            </a:endParaRPr>
          </a:p>
          <a:p>
            <a:endParaRPr kumimoji="1" lang="en-US" altLang="zh-CN" sz="2200" b="1" dirty="0">
              <a:solidFill>
                <a:srgbClr val="FF0000"/>
              </a:solidFill>
            </a:endParaRPr>
          </a:p>
          <a:p>
            <a:endParaRPr kumimoji="1" lang="en-US" altLang="zh-CN" sz="2200" b="1" dirty="0">
              <a:solidFill>
                <a:srgbClr val="FF0000"/>
              </a:solidFill>
            </a:endParaRPr>
          </a:p>
          <a:p>
            <a:r>
              <a:rPr kumimoji="1" lang="en-US" altLang="zh-CN" sz="2200" b="1" dirty="0"/>
              <a:t>Decompose the observable into the </a:t>
            </a:r>
            <a:r>
              <a:rPr kumimoji="1" lang="en-US" altLang="zh-CN" sz="2200" b="1" dirty="0" err="1"/>
              <a:t>eigenspace</a:t>
            </a:r>
            <a:r>
              <a:rPr kumimoji="1" lang="en-US" altLang="zh-CN" sz="2200" b="1" dirty="0"/>
              <a:t>.</a:t>
            </a:r>
          </a:p>
          <a:p>
            <a:r>
              <a:rPr kumimoji="1" lang="en-US" altLang="zh-CN" sz="2200" b="1" dirty="0"/>
              <a:t>For an arbitrary quantum state, we have</a:t>
            </a:r>
          </a:p>
          <a:p>
            <a:endParaRPr kumimoji="1" lang="en-US" altLang="zh-CN" sz="2200" b="1" dirty="0"/>
          </a:p>
          <a:p>
            <a:endParaRPr kumimoji="1" lang="en-US" altLang="zh-CN" sz="2200" b="1" dirty="0"/>
          </a:p>
          <a:p>
            <a:endParaRPr kumimoji="1" lang="en-US" altLang="zh-CN" sz="2200" b="1" dirty="0"/>
          </a:p>
          <a:p>
            <a:endParaRPr kumimoji="1" lang="en-US" altLang="zh-CN" sz="2200" b="1" dirty="0"/>
          </a:p>
          <a:p>
            <a:endParaRPr kumimoji="1" lang="en-US" altLang="zh-CN" sz="2200" b="1" dirty="0"/>
          </a:p>
          <a:p>
            <a:r>
              <a:rPr kumimoji="1" lang="en-US" altLang="zh-CN" sz="2200" b="1" dirty="0"/>
              <a:t>The Born rule means that we will have the probability            to obtain </a:t>
            </a:r>
          </a:p>
          <a:p>
            <a:endParaRPr kumimoji="1" lang="en-US" altLang="zh-CN" sz="2200" b="1" dirty="0"/>
          </a:p>
          <a:p>
            <a:r>
              <a:rPr kumimoji="1" lang="en-US" altLang="zh-CN" sz="2200" b="1" dirty="0"/>
              <a:t>when we measure the observable      . The expectation value is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008" y="1745066"/>
            <a:ext cx="3270078" cy="8918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008" y="4022012"/>
            <a:ext cx="2997200" cy="990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382" y="5162141"/>
            <a:ext cx="690994" cy="4935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7074" y="5246444"/>
            <a:ext cx="355424" cy="3249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8020" y="5928183"/>
            <a:ext cx="330200" cy="355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0098" y="5825809"/>
            <a:ext cx="1422400" cy="469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6361" y="278542"/>
            <a:ext cx="5981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0613" y="1143155"/>
            <a:ext cx="78001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FF0000"/>
                </a:solidFill>
              </a:rPr>
              <a:t>Existence of entanglement:</a:t>
            </a:r>
          </a:p>
          <a:p>
            <a:endParaRPr kumimoji="1" lang="en-US" altLang="zh-CN" sz="2000" b="1" dirty="0">
              <a:solidFill>
                <a:srgbClr val="FF0000"/>
              </a:solidFill>
            </a:endParaRPr>
          </a:p>
          <a:p>
            <a:r>
              <a:rPr kumimoji="1" lang="en-US" altLang="zh-CN" sz="2000" b="1" dirty="0"/>
              <a:t>Consider the </a:t>
            </a:r>
            <a:r>
              <a:rPr kumimoji="1" lang="en-US" altLang="zh-CN" sz="2000" b="1" dirty="0">
                <a:solidFill>
                  <a:srgbClr val="0432FF"/>
                </a:solidFill>
              </a:rPr>
              <a:t>Bell state</a:t>
            </a:r>
            <a:r>
              <a:rPr kumimoji="1" lang="en-US" altLang="zh-CN" sz="2000" b="1" dirty="0"/>
              <a:t>:</a:t>
            </a:r>
          </a:p>
          <a:p>
            <a:endParaRPr kumimoji="1" lang="en-US" altLang="zh-CN" sz="2000" b="1" dirty="0"/>
          </a:p>
          <a:p>
            <a:endParaRPr kumimoji="1" lang="en-US" altLang="zh-CN" sz="2000" b="1" dirty="0"/>
          </a:p>
          <a:p>
            <a:endParaRPr kumimoji="1" lang="en-US" altLang="zh-CN" sz="2000" b="1" dirty="0"/>
          </a:p>
          <a:p>
            <a:endParaRPr kumimoji="1" lang="en-US" altLang="zh-CN" sz="2000" b="1" dirty="0"/>
          </a:p>
          <a:p>
            <a:endParaRPr kumimoji="1" lang="en-US" altLang="zh-CN" sz="2000" b="1" dirty="0"/>
          </a:p>
          <a:p>
            <a:r>
              <a:rPr kumimoji="1" lang="en-US" altLang="zh-CN" sz="2000" b="1" dirty="0"/>
              <a:t>This describes </a:t>
            </a:r>
            <a:r>
              <a:rPr kumimoji="1" lang="en-US" altLang="zh-CN" sz="2000" b="1" dirty="0">
                <a:solidFill>
                  <a:srgbClr val="0432FF"/>
                </a:solidFill>
              </a:rPr>
              <a:t>entanglement</a:t>
            </a:r>
            <a:r>
              <a:rPr kumimoji="1" lang="en-US" altLang="zh-CN" sz="2000" b="1" dirty="0"/>
              <a:t>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18" y="2395323"/>
            <a:ext cx="6045200" cy="1054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9971" y="4066986"/>
            <a:ext cx="3968862" cy="23813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361" y="278542"/>
            <a:ext cx="5981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71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16602" y="1222151"/>
            <a:ext cx="780010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FF0000"/>
                </a:solidFill>
              </a:rPr>
              <a:t>Quantum computing:</a:t>
            </a:r>
          </a:p>
          <a:p>
            <a:endParaRPr kumimoji="1" lang="en-US" altLang="zh-CN" sz="2000" b="1" dirty="0"/>
          </a:p>
          <a:p>
            <a:r>
              <a:rPr kumimoji="1" lang="en-US" altLang="zh-CN" sz="2000" b="1" dirty="0"/>
              <a:t>Evolution of quantum states is given by unitary operators.</a:t>
            </a:r>
          </a:p>
          <a:p>
            <a:r>
              <a:rPr kumimoji="1" lang="en-US" altLang="zh-CN" sz="2000" b="1" dirty="0"/>
              <a:t>Quantum computing realizes an arbitrary unitary operator using </a:t>
            </a:r>
          </a:p>
          <a:p>
            <a:r>
              <a:rPr kumimoji="1" lang="en-US" altLang="zh-CN" sz="2000" b="1" dirty="0"/>
              <a:t>a small set of universal gates.</a:t>
            </a:r>
          </a:p>
          <a:p>
            <a:r>
              <a:rPr kumimoji="1" lang="en-US" altLang="zh-CN" sz="2000" b="1" dirty="0"/>
              <a:t>Quantum computing could be exponentially faster than classical ones: e.g. Shor’s algorithm on factoring large numbers.</a:t>
            </a:r>
          </a:p>
          <a:p>
            <a:endParaRPr kumimoji="1" lang="en-US" altLang="zh-CN" sz="2000" b="1" dirty="0"/>
          </a:p>
          <a:p>
            <a:endParaRPr kumimoji="1" lang="en-US" altLang="zh-CN" sz="2000" b="1" dirty="0"/>
          </a:p>
          <a:p>
            <a:r>
              <a:rPr kumimoji="1" lang="en-US" altLang="zh-CN" sz="2000" b="1" dirty="0">
                <a:solidFill>
                  <a:srgbClr val="FF0000"/>
                </a:solidFill>
              </a:rPr>
              <a:t>Pauli matrices:</a:t>
            </a:r>
          </a:p>
          <a:p>
            <a:endParaRPr kumimoji="1" lang="en-US" altLang="zh-CN" sz="2000" b="1" dirty="0"/>
          </a:p>
          <a:p>
            <a:endParaRPr kumimoji="1" lang="en-US" altLang="zh-CN" sz="2000" b="1" dirty="0"/>
          </a:p>
          <a:p>
            <a:endParaRPr kumimoji="1" lang="en-US" altLang="zh-CN" sz="2000" b="1" dirty="0"/>
          </a:p>
          <a:p>
            <a:endParaRPr kumimoji="1" lang="en-US" altLang="zh-CN" sz="2000" b="1" dirty="0"/>
          </a:p>
          <a:p>
            <a:r>
              <a:rPr kumimoji="1" lang="en-US" altLang="zh-CN" sz="2000" b="1" dirty="0">
                <a:solidFill>
                  <a:srgbClr val="FF0000"/>
                </a:solidFill>
              </a:rPr>
              <a:t>Pauli group:</a:t>
            </a:r>
          </a:p>
          <a:p>
            <a:endParaRPr kumimoji="1" lang="en-US" altLang="zh-CN" sz="2000" b="1" dirty="0">
              <a:solidFill>
                <a:srgbClr val="FF0000"/>
              </a:solidFill>
            </a:endParaRPr>
          </a:p>
          <a:p>
            <a:r>
              <a:rPr kumimoji="1" lang="en-US" altLang="zh-CN" sz="2000" b="1" dirty="0"/>
              <a:t>Elements are with the form: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113" y="4519998"/>
            <a:ext cx="7856152" cy="8543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594" y="6154016"/>
            <a:ext cx="3530428" cy="302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361" y="278542"/>
            <a:ext cx="5981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27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20444</TotalTime>
  <Words>627</Words>
  <Application>Microsoft Macintosh PowerPoint</Application>
  <PresentationFormat>宽屏</PresentationFormat>
  <Paragraphs>159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Calibri</vt:lpstr>
      <vt:lpstr>Calibri Light</vt:lpstr>
      <vt:lpstr>DengXian</vt:lpstr>
      <vt:lpstr>DengXian Light</vt:lpstr>
      <vt:lpstr>Futura Medium</vt:lpstr>
      <vt:lpstr>等线</vt:lpstr>
      <vt:lpstr>等线 Light</vt:lpstr>
      <vt:lpstr>Arial</vt:lpstr>
      <vt:lpstr>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Liu, Junyu</dc:creator>
  <cp:lastModifiedBy>Liu, Junyu</cp:lastModifiedBy>
  <cp:revision>453</cp:revision>
  <cp:lastPrinted>2022-05-11T02:02:44Z</cp:lastPrinted>
  <dcterms:created xsi:type="dcterms:W3CDTF">2018-09-29T06:42:23Z</dcterms:created>
  <dcterms:modified xsi:type="dcterms:W3CDTF">2022-06-15T23:49:42Z</dcterms:modified>
</cp:coreProperties>
</file>